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68" r:id="rId12"/>
    <p:sldId id="267" r:id="rId13"/>
    <p:sldId id="273" r:id="rId14"/>
    <p:sldId id="270" r:id="rId15"/>
    <p:sldId id="272" r:id="rId16"/>
    <p:sldId id="271" r:id="rId17"/>
    <p:sldId id="274" r:id="rId18"/>
    <p:sldId id="275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11"/>
    <p:restoredTop sz="96012"/>
  </p:normalViewPr>
  <p:slideViewPr>
    <p:cSldViewPr snapToGrid="0" snapToObjects="1">
      <p:cViewPr>
        <p:scale>
          <a:sx n="101" d="100"/>
          <a:sy n="101" d="100"/>
        </p:scale>
        <p:origin x="2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0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71294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13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2459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550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lqYYr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ie.ntu.edu.tw/~b02902053/TaipeiMetroAnalytics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673774" y="1252603"/>
            <a:ext cx="10912802" cy="1279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6000" b="1" dirty="0" smtClean="0"/>
              <a:t>Taipei</a:t>
            </a:r>
            <a:r>
              <a:rPr kumimoji="1" lang="zh-CN" altLang="en-US" sz="6000" b="1" dirty="0" smtClean="0"/>
              <a:t> </a:t>
            </a:r>
            <a:r>
              <a:rPr kumimoji="1" lang="en-US" altLang="zh-CN" sz="6000" b="1" dirty="0" smtClean="0"/>
              <a:t>Metro</a:t>
            </a:r>
            <a:r>
              <a:rPr kumimoji="1" lang="zh-CN" altLang="en-US" sz="6000" b="1" dirty="0" smtClean="0"/>
              <a:t> </a:t>
            </a:r>
          </a:p>
          <a:p>
            <a:pPr algn="ctr"/>
            <a:r>
              <a:rPr kumimoji="1" lang="en-US" altLang="zh-CN" sz="6000" b="1" dirty="0" smtClean="0"/>
              <a:t>Passenger</a:t>
            </a:r>
            <a:r>
              <a:rPr kumimoji="1" lang="zh-CN" altLang="en-US" sz="6000" b="1" dirty="0" smtClean="0"/>
              <a:t> </a:t>
            </a:r>
            <a:r>
              <a:rPr kumimoji="1" lang="en-US" altLang="zh-CN" sz="6000" b="1" dirty="0" smtClean="0"/>
              <a:t>Flow</a:t>
            </a:r>
            <a:r>
              <a:rPr kumimoji="1" lang="zh-CN" altLang="en-US" sz="6000" b="1" dirty="0" smtClean="0"/>
              <a:t> </a:t>
            </a:r>
            <a:r>
              <a:rPr kumimoji="1" lang="en-US" altLang="zh-CN" sz="6000" b="1" dirty="0" smtClean="0"/>
              <a:t>Prediction</a:t>
            </a:r>
            <a:endParaRPr kumimoji="1" lang="zh-TW" altLang="en-US" sz="6000" b="1" dirty="0"/>
          </a:p>
        </p:txBody>
      </p:sp>
      <p:sp>
        <p:nvSpPr>
          <p:cNvPr id="9" name="副標題 2"/>
          <p:cNvSpPr txBox="1">
            <a:spLocks/>
          </p:cNvSpPr>
          <p:nvPr/>
        </p:nvSpPr>
        <p:spPr>
          <a:xfrm>
            <a:off x="2790672" y="3836095"/>
            <a:ext cx="8676222" cy="190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en-US" altLang="zh-CN" sz="3200" b="1" dirty="0" smtClean="0"/>
              <a:t>--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Time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Series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Analytics</a:t>
            </a:r>
            <a:endParaRPr kumimoji="1" lang="zh-CN" altLang="en-US" sz="3200" b="1" dirty="0" smtClean="0"/>
          </a:p>
          <a:p>
            <a:pPr algn="r"/>
            <a:endParaRPr kumimoji="1" lang="zh-CN" altLang="en-US" sz="2400" dirty="0" smtClean="0"/>
          </a:p>
          <a:p>
            <a:pPr marL="0" indent="0" algn="r">
              <a:buNone/>
            </a:pPr>
            <a:r>
              <a:rPr kumimoji="1" lang="zh-CN" altLang="is-IS" sz="2400" dirty="0" smtClean="0"/>
              <a:t>呂承洋 </a:t>
            </a:r>
            <a:r>
              <a:rPr kumimoji="1" lang="en-US" altLang="zh-CN" sz="2400" dirty="0" smtClean="0"/>
              <a:t>B</a:t>
            </a:r>
            <a:r>
              <a:rPr kumimoji="1" lang="is-IS" altLang="zh-CN" sz="2400" dirty="0" smtClean="0"/>
              <a:t>02902025</a:t>
            </a:r>
            <a:r>
              <a:rPr kumimoji="1" lang="zh-CN" altLang="en-US" sz="2400" dirty="0" smtClean="0"/>
              <a:t> </a:t>
            </a:r>
            <a:r>
              <a:rPr kumimoji="1" lang="zh-CN" altLang="is-IS" sz="2400" dirty="0" smtClean="0"/>
              <a:t>林韋希 </a:t>
            </a:r>
            <a:r>
              <a:rPr kumimoji="1" lang="en-US" altLang="zh-CN" sz="2400" dirty="0"/>
              <a:t>B</a:t>
            </a:r>
            <a:r>
              <a:rPr kumimoji="1" lang="is-IS" altLang="zh-CN" sz="2400" dirty="0"/>
              <a:t>02902035 </a:t>
            </a:r>
            <a:endParaRPr kumimoji="1" lang="zh-CN" altLang="en-US" sz="2400" dirty="0" smtClean="0"/>
          </a:p>
          <a:p>
            <a:pPr marL="0" indent="0" algn="r">
              <a:buNone/>
            </a:pPr>
            <a:r>
              <a:rPr kumimoji="1" lang="zh-CN" altLang="is-IS" sz="2400" dirty="0" smtClean="0"/>
              <a:t>黃亦晨 </a:t>
            </a:r>
            <a:r>
              <a:rPr kumimoji="1" lang="en-US" altLang="zh-CN" sz="2400" dirty="0" smtClean="0"/>
              <a:t>B</a:t>
            </a:r>
            <a:r>
              <a:rPr kumimoji="1" lang="is-IS" altLang="zh-CN" sz="2400" dirty="0" smtClean="0"/>
              <a:t>02902053</a:t>
            </a:r>
            <a:r>
              <a:rPr kumimoji="1" lang="zh-CN" altLang="en-US" sz="2400" dirty="0" smtClean="0"/>
              <a:t> </a:t>
            </a:r>
            <a:r>
              <a:rPr kumimoji="1" lang="zh-CN" altLang="is-IS" sz="2400" dirty="0" smtClean="0"/>
              <a:t>陳柏</a:t>
            </a:r>
            <a:r>
              <a:rPr kumimoji="1" lang="zh-CN" altLang="is-IS" sz="2400" dirty="0"/>
              <a:t>堯 </a:t>
            </a:r>
            <a:r>
              <a:rPr kumimoji="1" lang="en-US" altLang="zh-CN" sz="2400" dirty="0"/>
              <a:t>B</a:t>
            </a:r>
            <a:r>
              <a:rPr kumimoji="1" lang="is-IS" altLang="zh-CN" sz="2400" dirty="0"/>
              <a:t>02902071 </a:t>
            </a:r>
            <a:endParaRPr kumimoji="1" lang="zh-CN" altLang="en-US" sz="2400" dirty="0" smtClean="0"/>
          </a:p>
          <a:p>
            <a:pPr algn="r"/>
            <a:endParaRPr kumimoji="1" lang="zh-CN" altLang="en-US" sz="2400" dirty="0" smtClean="0"/>
          </a:p>
          <a:p>
            <a:pPr algn="r"/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1672683" y="2185639"/>
            <a:ext cx="6809679" cy="0"/>
          </a:xfrm>
          <a:prstGeom prst="line">
            <a:avLst/>
          </a:prstGeom>
          <a:ln w="444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8482362" y="2185639"/>
            <a:ext cx="1654097" cy="0"/>
          </a:xfrm>
          <a:prstGeom prst="line">
            <a:avLst/>
          </a:prstGeom>
          <a:ln w="444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204332" y="235290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2015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1st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19360" y="2370304"/>
            <a:ext cx="139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1st</a:t>
            </a:r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655595" y="2371645"/>
            <a:ext cx="153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30th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159406" y="1677807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mtClean="0"/>
              <a:t>Train</a:t>
            </a:r>
            <a:endParaRPr kumimoji="1" lang="zh-TW" altLang="en-US" sz="20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8974639" y="1659959"/>
            <a:ext cx="680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mtClean="0"/>
              <a:t>Test</a:t>
            </a:r>
            <a:endParaRPr kumimoji="1" lang="zh-TW" altLang="en-US" sz="2000" b="1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20" y="3376833"/>
            <a:ext cx="4997186" cy="293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Estimation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672684"/>
            <a:ext cx="10178322" cy="3593591"/>
          </a:xfrm>
        </p:spPr>
        <p:txBody>
          <a:bodyPr/>
          <a:lstStyle/>
          <a:p>
            <a:r>
              <a:rPr kumimoji="1" lang="en-US" altLang="zh-CN" dirty="0" smtClean="0"/>
              <a:t>Mean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Squared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  <a:endParaRPr kumimoji="1" lang="zh-TW" altLang="en-US" dirty="0"/>
          </a:p>
        </p:txBody>
      </p:sp>
      <p:pic>
        <p:nvPicPr>
          <p:cNvPr id="4" name="圖片 3" descr="https://scontent-tpe1-1.xx.fbcdn.net/v/t34.0-12/13521153_1068290953261632_1324592191_n.png?oh=d806553c35443b181c0a730ff4e688ac&amp;oe=57721D0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00" y="2529099"/>
            <a:ext cx="8694769" cy="1271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251678" y="4455114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err="1" smtClean="0"/>
              <a:t>Matplotlib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SVR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5744122"/>
            <a:ext cx="10178322" cy="559216"/>
          </a:xfrm>
        </p:spPr>
        <p:txBody>
          <a:bodyPr/>
          <a:lstStyle/>
          <a:p>
            <a:r>
              <a:rPr kumimoji="1" lang="en-US" altLang="zh-CN" dirty="0" smtClean="0"/>
              <a:t>Vacation: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02" y="1475421"/>
            <a:ext cx="5850828" cy="3811090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7258468" y="5286511"/>
            <a:ext cx="10178322" cy="55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 smtClean="0"/>
              <a:t>(</a:t>
            </a:r>
            <a:r>
              <a:rPr kumimoji="1" lang="en-US" altLang="zh-CN" sz="1600" dirty="0" err="1" smtClean="0"/>
              <a:t>Songshan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Airport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Station)</a:t>
            </a:r>
            <a:endParaRPr kumimoji="1"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030" y="1336606"/>
            <a:ext cx="3289300" cy="37211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558655" y="1106089"/>
            <a:ext cx="24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(flew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Ming)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SVR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5744122"/>
            <a:ext cx="10178322" cy="559216"/>
          </a:xfrm>
        </p:spPr>
        <p:txBody>
          <a:bodyPr/>
          <a:lstStyle/>
          <a:p>
            <a:r>
              <a:rPr kumimoji="1" lang="en-US" altLang="zh-CN" dirty="0" smtClean="0"/>
              <a:t>Activity</a:t>
            </a:r>
            <a:endParaRPr kumimoji="1"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040030" y="5350111"/>
            <a:ext cx="10178322" cy="55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 smtClean="0"/>
              <a:t>(</a:t>
            </a:r>
            <a:r>
              <a:rPr kumimoji="1" lang="en-US" altLang="zh-CN" sz="1600" dirty="0" err="1" smtClean="0"/>
              <a:t>Zhongshan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Station)</a:t>
            </a:r>
            <a:endParaRPr kumimoji="1" lang="zh-TW" altLang="en-US" sz="1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50" y="1303089"/>
            <a:ext cx="6331253" cy="42440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43584"/>
          <a:stretch/>
        </p:blipFill>
        <p:spPr>
          <a:xfrm>
            <a:off x="7372986" y="1616926"/>
            <a:ext cx="4508342" cy="348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SVR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5744122"/>
            <a:ext cx="10178322" cy="559216"/>
          </a:xfrm>
        </p:spPr>
        <p:txBody>
          <a:bodyPr/>
          <a:lstStyle/>
          <a:p>
            <a:r>
              <a:rPr kumimoji="1" lang="en-US" altLang="zh-CN" dirty="0" smtClean="0"/>
              <a:t>Weekday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Feature: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Important</a:t>
            </a:r>
            <a:endParaRPr kumimoji="1"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7258468" y="5286511"/>
            <a:ext cx="10178322" cy="55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 smtClean="0"/>
              <a:t>(</a:t>
            </a:r>
            <a:r>
              <a:rPr kumimoji="1" lang="en-US" altLang="zh-CN" sz="1600" dirty="0" err="1" smtClean="0"/>
              <a:t>Songshan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Airport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Station)</a:t>
            </a:r>
            <a:endParaRPr kumimoji="1" lang="zh-TW" altLang="en-US" sz="1600" dirty="0"/>
          </a:p>
        </p:txBody>
      </p:sp>
      <p:pic>
        <p:nvPicPr>
          <p:cNvPr id="6" name="圖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99913" y="1401202"/>
            <a:ext cx="5697503" cy="3885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858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SVR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5893822"/>
            <a:ext cx="10178322" cy="559216"/>
          </a:xfrm>
        </p:spPr>
        <p:txBody>
          <a:bodyPr/>
          <a:lstStyle/>
          <a:p>
            <a:r>
              <a:rPr kumimoji="1" lang="en-US" altLang="zh-CN" dirty="0" smtClean="0"/>
              <a:t>Weekday?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Weekends?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 </a:t>
            </a:r>
            <a:r>
              <a:rPr kumimoji="1" lang="zh-CN" altLang="en-US" dirty="0" smtClean="0">
                <a:sym typeface="Wingdings"/>
              </a:rPr>
              <a:t> </a:t>
            </a:r>
            <a:r>
              <a:rPr kumimoji="1" lang="en-US" altLang="zh-CN" dirty="0" smtClean="0">
                <a:sym typeface="Wingdings"/>
              </a:rPr>
              <a:t>Better</a:t>
            </a:r>
            <a:endParaRPr kumimoji="1"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7258468" y="5286511"/>
            <a:ext cx="10178322" cy="55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 smtClean="0"/>
              <a:t>(</a:t>
            </a:r>
            <a:r>
              <a:rPr kumimoji="1" lang="en-US" altLang="zh-CN" sz="1600" dirty="0" err="1" smtClean="0"/>
              <a:t>Songshan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Airport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Station)</a:t>
            </a:r>
            <a:endParaRPr kumimoji="1" lang="zh-TW" altLang="en-US" sz="1600" dirty="0"/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579641" y="1377457"/>
            <a:ext cx="5831988" cy="3860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ARMA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Helps</a:t>
            </a:r>
            <a:endParaRPr kumimoji="1"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65229" y="1418383"/>
            <a:ext cx="6211864" cy="3884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219200" y="5592579"/>
            <a:ext cx="10972800" cy="1440323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Weekday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</a:t>
            </a:r>
          </a:p>
          <a:p>
            <a:r>
              <a:rPr kumimoji="1" lang="en-US" altLang="zh-CN" dirty="0" smtClean="0">
                <a:sym typeface="Wingdings"/>
              </a:rPr>
              <a:t>ARMA:</a:t>
            </a:r>
            <a:r>
              <a:rPr kumimoji="1" lang="zh-CN" altLang="en-US" dirty="0" smtClean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Cycle</a:t>
            </a:r>
            <a:r>
              <a:rPr kumimoji="1" lang="zh-CN" altLang="en-US" dirty="0" smtClean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feature</a:t>
            </a:r>
            <a:r>
              <a:rPr kumimoji="1" lang="zh-CN" altLang="en-US" dirty="0" smtClean="0">
                <a:sym typeface="Wingdings"/>
              </a:rPr>
              <a:t> </a:t>
            </a:r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7738947" y="5405867"/>
            <a:ext cx="10178322" cy="55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 smtClean="0"/>
              <a:t>(</a:t>
            </a:r>
            <a:r>
              <a:rPr kumimoji="1" lang="en-US" altLang="zh-CN" sz="1600" dirty="0" err="1" smtClean="0"/>
              <a:t>Zhongshan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Station)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851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1307" y="1572322"/>
            <a:ext cx="10448693" cy="4627755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Standardize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important!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(</a:t>
            </a:r>
            <a:r>
              <a:rPr lang="en-US" altLang="zh-TW" sz="2400" dirty="0"/>
              <a:t>Center to the mean and component wise scale to unit variance</a:t>
            </a:r>
            <a:r>
              <a:rPr lang="en-US" altLang="zh-TW" sz="2400" dirty="0" smtClean="0"/>
              <a:t>.</a:t>
            </a:r>
            <a:r>
              <a:rPr kumimoji="1" lang="en-US" altLang="zh-CN" sz="2400" dirty="0" smtClean="0"/>
              <a:t>)</a:t>
            </a:r>
            <a:endParaRPr kumimoji="1" lang="zh-CN" altLang="en-US" sz="2400" dirty="0" smtClean="0"/>
          </a:p>
          <a:p>
            <a:r>
              <a:rPr kumimoji="1" lang="en-US" altLang="zh-CN" sz="2400" dirty="0" smtClean="0"/>
              <a:t>Cycle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feature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key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pattern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metro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flow</a:t>
            </a:r>
            <a:endParaRPr kumimoji="1" lang="zh-CN" altLang="en-US" sz="2400" dirty="0" smtClean="0"/>
          </a:p>
          <a:p>
            <a:r>
              <a:rPr kumimoji="1" lang="en-US" altLang="zh-CN" sz="2400" dirty="0" smtClean="0"/>
              <a:t>ARMA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does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well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cycle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prediction</a:t>
            </a:r>
            <a:endParaRPr kumimoji="1" lang="zh-CN" altLang="en-US" sz="2400" dirty="0" smtClean="0"/>
          </a:p>
          <a:p>
            <a:r>
              <a:rPr kumimoji="1" lang="en-US" altLang="zh-CN" sz="2400" dirty="0" smtClean="0"/>
              <a:t>SVR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include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types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feature.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Scalable</a:t>
            </a:r>
            <a:r>
              <a:rPr kumimoji="1" lang="zh-CN" altLang="en-US" sz="2400" dirty="0" smtClean="0"/>
              <a:t>⬆</a:t>
            </a:r>
          </a:p>
          <a:p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metro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station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has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its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own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pattern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suitable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model/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feature.</a:t>
            </a:r>
            <a:endParaRPr kumimoji="1" lang="zh-CN" altLang="en-US" sz="2400" dirty="0" smtClean="0"/>
          </a:p>
          <a:p>
            <a:r>
              <a:rPr kumimoji="1" lang="en-US" altLang="zh-CN" sz="2400" dirty="0"/>
              <a:t>Ordinary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 smtClean="0"/>
              <a:t>Pattens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-&gt;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Event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prediction</a:t>
            </a:r>
            <a:endParaRPr kumimoji="1"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step: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prediction</a:t>
            </a:r>
            <a:r>
              <a:rPr kumimoji="1" lang="is-IS" altLang="zh-CN" dirty="0" smtClean="0"/>
              <a:t>…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1389954"/>
            <a:ext cx="8647925" cy="433774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092809" y="5872003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(2015.8.8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Soudelor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Typhoon)</a:t>
            </a:r>
            <a:endParaRPr kumimoji="1" lang="zh-TW" alt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7615307" y="5682119"/>
            <a:ext cx="10178322" cy="55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 smtClean="0"/>
              <a:t>(</a:t>
            </a:r>
            <a:r>
              <a:rPr kumimoji="1" lang="en-US" altLang="zh-CN" sz="1600" dirty="0" err="1" smtClean="0"/>
              <a:t>Songshan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Airport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Station)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03835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step: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prediction</a:t>
            </a:r>
            <a:r>
              <a:rPr kumimoji="1" lang="is-IS" altLang="zh-CN" dirty="0" smtClean="0"/>
              <a:t>…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33855" y="1121642"/>
            <a:ext cx="130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TW" dirty="0" err="1" smtClean="0"/>
              <a:t>Sodagreen</a:t>
            </a:r>
            <a:r>
              <a:rPr lang="en-US" altLang="zh-CN" dirty="0"/>
              <a:t>)</a:t>
            </a:r>
            <a:endParaRPr kumimoji="1" lang="zh-TW" alt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7637610" y="6250815"/>
            <a:ext cx="10178322" cy="55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 smtClean="0"/>
              <a:t>(</a:t>
            </a:r>
            <a:r>
              <a:rPr lang="en-US" altLang="zh-TW" sz="1600" dirty="0" smtClean="0"/>
              <a:t>Taipei Arena</a:t>
            </a:r>
            <a:r>
              <a:rPr lang="zh-CN" altLang="en-US" sz="1600" dirty="0" smtClean="0"/>
              <a:t> </a:t>
            </a:r>
            <a:r>
              <a:rPr lang="en-US" altLang="zh-CN" sz="1600" strike="sngStrike" dirty="0"/>
              <a:t>L</a:t>
            </a:r>
            <a:r>
              <a:rPr lang="en-US" altLang="zh-CN" sz="1600" strike="sngStrike" dirty="0" smtClean="0"/>
              <a:t>ittle</a:t>
            </a:r>
            <a:r>
              <a:rPr lang="zh-CN" altLang="en-US" sz="1600" strike="sngStrike" dirty="0" smtClean="0"/>
              <a:t> </a:t>
            </a:r>
            <a:r>
              <a:rPr lang="en-US" altLang="zh-CN" sz="1600" strike="sngStrike" dirty="0"/>
              <a:t>H</a:t>
            </a:r>
            <a:r>
              <a:rPr lang="en-US" altLang="zh-CN" sz="1600" strike="sngStrike" dirty="0" smtClean="0"/>
              <a:t>uge</a:t>
            </a:r>
            <a:r>
              <a:rPr lang="zh-CN" altLang="en-US" sz="1600" strike="sngStrike" dirty="0" smtClean="0"/>
              <a:t> </a:t>
            </a:r>
            <a:r>
              <a:rPr lang="en-US" altLang="zh-CN" sz="1600" strike="sngStrike" dirty="0"/>
              <a:t>E</a:t>
            </a:r>
            <a:r>
              <a:rPr lang="en-US" altLang="zh-CN" sz="1600" strike="sngStrike" dirty="0" smtClean="0"/>
              <a:t>g</a:t>
            </a:r>
            <a:r>
              <a:rPr lang="en-US" altLang="zh-CN" sz="1600" dirty="0" smtClean="0"/>
              <a:t>g)</a:t>
            </a:r>
            <a:endParaRPr kumimoji="1" lang="zh-TW" altLang="en-US" sz="1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12" y="1490974"/>
            <a:ext cx="8106452" cy="46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2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189" y="3131507"/>
            <a:ext cx="4997186" cy="29310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2193" y="371607"/>
            <a:ext cx="9905998" cy="1294356"/>
          </a:xfrm>
        </p:spPr>
        <p:txBody>
          <a:bodyPr/>
          <a:lstStyle/>
          <a:p>
            <a:r>
              <a:rPr kumimoji="1" lang="en-US" altLang="zh-CN" b="1" smtClean="0"/>
              <a:t>Purpose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8783" y="1417528"/>
            <a:ext cx="9905998" cy="1275567"/>
          </a:xfrm>
        </p:spPr>
        <p:txBody>
          <a:bodyPr>
            <a:noAutofit/>
          </a:bodyPr>
          <a:lstStyle/>
          <a:p>
            <a:r>
              <a:rPr kumimoji="1" lang="en-US" altLang="zh-CN" sz="2400" b="1" dirty="0" smtClean="0"/>
              <a:t>Use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of</a:t>
            </a:r>
            <a:r>
              <a:rPr kumimoji="1" lang="zh-CN" altLang="en-US" sz="2400" b="1" dirty="0" smtClean="0"/>
              <a:t>  </a:t>
            </a:r>
            <a:r>
              <a:rPr kumimoji="1" lang="en-US" altLang="zh-CN" sz="2400" b="1" dirty="0" smtClean="0"/>
              <a:t>Taipei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Open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Data</a:t>
            </a:r>
            <a:endParaRPr kumimoji="1" lang="zh-CN" altLang="en-US" sz="2400" b="1" dirty="0" smtClean="0"/>
          </a:p>
          <a:p>
            <a:r>
              <a:rPr kumimoji="1" lang="en-US" altLang="zh-CN" sz="2400" b="1" dirty="0" smtClean="0"/>
              <a:t>Transportation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/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Traffic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Schedule</a:t>
            </a:r>
            <a:endParaRPr kumimoji="1" lang="zh-CN" altLang="en-US" sz="2400" b="1" dirty="0" smtClean="0"/>
          </a:p>
          <a:p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8292" y="2835654"/>
            <a:ext cx="10178322" cy="1492132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Thanks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Q&amp;A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133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08420"/>
          </a:xfrm>
        </p:spPr>
        <p:txBody>
          <a:bodyPr/>
          <a:lstStyle/>
          <a:p>
            <a:r>
              <a:rPr kumimoji="1" lang="en-US" altLang="zh-CN" dirty="0" err="1" smtClean="0"/>
              <a:t>DEmo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6314" y="1195847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b="1" dirty="0" smtClean="0"/>
              <a:t>Click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Me:</a:t>
            </a:r>
            <a:endParaRPr kumimoji="1" lang="zh-CN" altLang="en-US" b="1" dirty="0" smtClean="0"/>
          </a:p>
          <a:p>
            <a:pPr marL="0" indent="0" algn="ctr">
              <a:buNone/>
            </a:pPr>
            <a:endParaRPr kumimoji="1" lang="zh-CN" altLang="en-US" b="1" dirty="0" smtClean="0"/>
          </a:p>
          <a:p>
            <a:pPr marL="0" indent="0" algn="ctr">
              <a:buNone/>
            </a:pPr>
            <a:r>
              <a:rPr kumimoji="1" lang="en-US" altLang="zh-TW" b="1" dirty="0" smtClean="0">
                <a:hlinkClick r:id="rId2"/>
              </a:rPr>
              <a:t>http</a:t>
            </a:r>
            <a:r>
              <a:rPr kumimoji="1" lang="en-US" altLang="zh-TW" b="1" dirty="0">
                <a:hlinkClick r:id="rId2"/>
              </a:rPr>
              <a:t>://www.csie.ntu.edu.tw/~</a:t>
            </a:r>
            <a:r>
              <a:rPr kumimoji="1" lang="en-US" altLang="zh-TW" b="1" dirty="0" smtClean="0">
                <a:hlinkClick r:id="rId2"/>
              </a:rPr>
              <a:t>b02902053/TaipeiMetroAnalytics/index.html</a:t>
            </a:r>
            <a:endParaRPr kumimoji="1" lang="zh-CN" altLang="en-US" b="1" dirty="0" smtClean="0"/>
          </a:p>
          <a:p>
            <a:pPr marL="0" indent="0" algn="ctr">
              <a:buNone/>
            </a:pPr>
            <a:endParaRPr kumimoji="1" lang="zh-CN" altLang="en-US" b="1" dirty="0"/>
          </a:p>
          <a:p>
            <a:pPr marL="0" indent="0" algn="ctr">
              <a:buNone/>
            </a:pPr>
            <a:r>
              <a:rPr kumimoji="1" lang="en-US" altLang="zh-CN" b="1" dirty="0" smtClean="0"/>
              <a:t>Or</a:t>
            </a:r>
            <a:endParaRPr kumimoji="1" lang="zh-CN" altLang="en-US" b="1" dirty="0" smtClean="0"/>
          </a:p>
          <a:p>
            <a:pPr marL="0" indent="0" algn="ctr">
              <a:buNone/>
            </a:pPr>
            <a:endParaRPr kumimoji="1" lang="zh-CN" altLang="en-US" b="1" dirty="0" smtClean="0"/>
          </a:p>
          <a:p>
            <a:pPr marL="0" indent="0" algn="ctr">
              <a:buNone/>
            </a:pPr>
            <a:r>
              <a:rPr kumimoji="1" lang="en-US" altLang="zh-CN" b="1" dirty="0">
                <a:hlinkClick r:id="rId3"/>
              </a:rPr>
              <a:t>http://</a:t>
            </a:r>
            <a:r>
              <a:rPr kumimoji="1" lang="en-US" altLang="zh-CN" b="1" dirty="0" err="1">
                <a:hlinkClick r:id="rId3"/>
              </a:rPr>
              <a:t>goo.gl</a:t>
            </a:r>
            <a:r>
              <a:rPr kumimoji="1" lang="en-US" altLang="zh-CN" b="1" dirty="0">
                <a:hlinkClick r:id="rId3"/>
              </a:rPr>
              <a:t>/</a:t>
            </a:r>
            <a:r>
              <a:rPr kumimoji="1" lang="en-US" altLang="zh-CN" b="1" dirty="0" err="1">
                <a:hlinkClick r:id="rId3"/>
              </a:rPr>
              <a:t>XlqYYr</a:t>
            </a:r>
            <a:endParaRPr kumimoji="1" lang="zh-CN" altLang="en-US" b="1" dirty="0"/>
          </a:p>
          <a:p>
            <a:pPr marL="0" indent="0" algn="ctr">
              <a:buNone/>
            </a:pPr>
            <a:endParaRPr kumimoji="1"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493" y="4914698"/>
            <a:ext cx="2906189" cy="1704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493" y="5039958"/>
            <a:ext cx="2906189" cy="1704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537" y="3209094"/>
            <a:ext cx="2177145" cy="2181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721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Source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5694955"/>
            <a:ext cx="10178322" cy="3593591"/>
          </a:xfrm>
        </p:spPr>
        <p:txBody>
          <a:bodyPr/>
          <a:lstStyle/>
          <a:p>
            <a:r>
              <a:rPr lang="en-US" altLang="zh-TW" b="1" dirty="0"/>
              <a:t>Taipei MRT </a:t>
            </a:r>
            <a:r>
              <a:rPr lang="en-US" altLang="zh-TW" b="1" dirty="0" smtClean="0"/>
              <a:t>stations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passenger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flow</a:t>
            </a:r>
            <a:r>
              <a:rPr lang="en-US" altLang="zh-TW" b="1" dirty="0" smtClean="0"/>
              <a:t> Statistics</a:t>
            </a:r>
            <a:r>
              <a:rPr lang="en-US" altLang="zh-CN" b="1" dirty="0" smtClean="0"/>
              <a:t>:</a:t>
            </a:r>
            <a:endParaRPr lang="zh-CN" altLang="en-US" b="1" dirty="0" smtClean="0"/>
          </a:p>
          <a:p>
            <a:pPr marL="0" indent="0">
              <a:buNone/>
            </a:pPr>
            <a:r>
              <a:rPr lang="en-US" altLang="zh-CN" dirty="0"/>
              <a:t>http://</a:t>
            </a:r>
            <a:r>
              <a:rPr lang="en-US" altLang="zh-CN" dirty="0" err="1"/>
              <a:t>data.taipei</a:t>
            </a:r>
            <a:r>
              <a:rPr lang="en-US" altLang="zh-CN" dirty="0"/>
              <a:t>/</a:t>
            </a:r>
            <a:r>
              <a:rPr lang="en-US" altLang="zh-CN" dirty="0" err="1"/>
              <a:t>opendata</a:t>
            </a:r>
            <a:r>
              <a:rPr lang="en-US" altLang="zh-CN" dirty="0"/>
              <a:t>/</a:t>
            </a:r>
            <a:r>
              <a:rPr lang="en-US" altLang="zh-CN" dirty="0" err="1"/>
              <a:t>datalist</a:t>
            </a:r>
            <a:r>
              <a:rPr lang="en-US" altLang="zh-CN" dirty="0"/>
              <a:t>/</a:t>
            </a:r>
            <a:r>
              <a:rPr lang="en-US" altLang="zh-CN" dirty="0" err="1"/>
              <a:t>datasetMeta?oid</a:t>
            </a:r>
            <a:r>
              <a:rPr lang="en-US" altLang="zh-CN" dirty="0"/>
              <a:t>=1d71c478-205f-42c5-8386-35f86d74fdd1</a:t>
            </a:r>
            <a:endParaRPr lang="zh-CN" altLang="en-US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61" y="1368815"/>
            <a:ext cx="8614207" cy="40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Source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5694955"/>
            <a:ext cx="10178322" cy="3593591"/>
          </a:xfrm>
        </p:spPr>
        <p:txBody>
          <a:bodyPr/>
          <a:lstStyle/>
          <a:p>
            <a:r>
              <a:rPr lang="en-US" altLang="zh-TW" b="1" dirty="0"/>
              <a:t>Taipei MRT </a:t>
            </a:r>
            <a:r>
              <a:rPr lang="en-US" altLang="zh-TW" b="1" dirty="0" smtClean="0"/>
              <a:t>stations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activity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calendar:</a:t>
            </a:r>
            <a:endParaRPr lang="zh-CN" altLang="en-US" b="1" dirty="0" smtClean="0"/>
          </a:p>
          <a:p>
            <a:pPr marL="0" indent="0">
              <a:buNone/>
            </a:pPr>
            <a:r>
              <a:rPr lang="en-US" altLang="zh-CN" dirty="0"/>
              <a:t>http://</a:t>
            </a:r>
            <a:r>
              <a:rPr lang="en-US" altLang="zh-CN" dirty="0" err="1"/>
              <a:t>data.taipei</a:t>
            </a:r>
            <a:r>
              <a:rPr lang="en-US" altLang="zh-CN" dirty="0"/>
              <a:t>/</a:t>
            </a:r>
            <a:r>
              <a:rPr lang="en-US" altLang="zh-CN" dirty="0" err="1"/>
              <a:t>opendata</a:t>
            </a:r>
            <a:r>
              <a:rPr lang="en-US" altLang="zh-CN" dirty="0"/>
              <a:t>/</a:t>
            </a:r>
            <a:r>
              <a:rPr lang="en-US" altLang="zh-CN" dirty="0" err="1"/>
              <a:t>datalist</a:t>
            </a:r>
            <a:r>
              <a:rPr lang="en-US" altLang="zh-CN" dirty="0"/>
              <a:t>/</a:t>
            </a:r>
            <a:r>
              <a:rPr lang="en-US" altLang="zh-CN" dirty="0" err="1"/>
              <a:t>datasetMeta?oid</a:t>
            </a:r>
            <a:r>
              <a:rPr lang="en-US" altLang="zh-CN" dirty="0"/>
              <a:t>=1d45dbac-3833-4a7c-8a05-ac3272d52f72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04" y="2592887"/>
            <a:ext cx="10230392" cy="18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Source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5694955"/>
            <a:ext cx="10178322" cy="3593591"/>
          </a:xfrm>
        </p:spPr>
        <p:txBody>
          <a:bodyPr/>
          <a:lstStyle/>
          <a:p>
            <a:r>
              <a:rPr lang="en-US" altLang="zh-CN" b="1" dirty="0" smtClean="0"/>
              <a:t>Vacation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Calendar</a:t>
            </a:r>
            <a:endParaRPr lang="zh-CN" altLang="en-US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75" y="1240031"/>
            <a:ext cx="5590753" cy="43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Source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5784418"/>
            <a:ext cx="10178322" cy="3593591"/>
          </a:xfrm>
        </p:spPr>
        <p:txBody>
          <a:bodyPr/>
          <a:lstStyle/>
          <a:p>
            <a:r>
              <a:rPr lang="en-US" altLang="zh-CN" b="1" dirty="0" smtClean="0"/>
              <a:t>Weather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Underground</a:t>
            </a:r>
            <a:endParaRPr lang="zh-CN" altLang="en-US" b="1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24" y="1480286"/>
            <a:ext cx="7807368" cy="42146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77" y="1159034"/>
            <a:ext cx="10021062" cy="2649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37753" y="1014608"/>
            <a:ext cx="2442576" cy="478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032" y="455808"/>
            <a:ext cx="2387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Source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5784418"/>
            <a:ext cx="10178322" cy="3593591"/>
          </a:xfrm>
        </p:spPr>
        <p:txBody>
          <a:bodyPr/>
          <a:lstStyle/>
          <a:p>
            <a:r>
              <a:rPr lang="en-US" altLang="zh-CN" b="1" dirty="0" err="1" smtClean="0"/>
              <a:t>Ettoday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News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used)</a:t>
            </a:r>
            <a:endParaRPr lang="zh-CN" altLang="en-US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560" y="1281301"/>
            <a:ext cx="7654838" cy="41358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865" y="382385"/>
            <a:ext cx="4025900" cy="6985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710" y="5869905"/>
            <a:ext cx="1708658" cy="44621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433" y="5869905"/>
            <a:ext cx="1052383" cy="44621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796913" y="59083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(tools)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7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ALgorithm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1678" y="1461922"/>
            <a:ext cx="10178322" cy="35935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Machine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Learning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Method:</a:t>
            </a:r>
            <a:r>
              <a:rPr kumimoji="1" lang="zh-CN" altLang="en-US" sz="2400" dirty="0" smtClean="0"/>
              <a:t> </a:t>
            </a:r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Support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Vector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Regression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(SVR)</a:t>
            </a:r>
            <a:endParaRPr kumimoji="1" lang="zh-CN" altLang="en-US" sz="2400" dirty="0" smtClean="0"/>
          </a:p>
          <a:p>
            <a:r>
              <a:rPr kumimoji="1" lang="en-US" altLang="zh-CN" sz="2400" dirty="0" smtClean="0"/>
              <a:t>Statistics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Learning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Method: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Autoregressive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Moving-Average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(ARMA)</a:t>
            </a:r>
            <a:endParaRPr kumimoji="1"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4" y="2954054"/>
            <a:ext cx="4861931" cy="28098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288" y="2954054"/>
            <a:ext cx="5381594" cy="65838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67" y="4294261"/>
            <a:ext cx="5551236" cy="39771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566911" y="5050632"/>
            <a:ext cx="1103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White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noise</a:t>
            </a:r>
            <a:endParaRPr kumimoji="1" lang="zh-TW" altLang="en-US" dirty="0"/>
          </a:p>
        </p:txBody>
      </p:sp>
      <p:cxnSp>
        <p:nvCxnSpPr>
          <p:cNvPr id="12" name="直線箭頭接點 11"/>
          <p:cNvCxnSpPr/>
          <p:nvPr/>
        </p:nvCxnSpPr>
        <p:spPr>
          <a:xfrm flipV="1">
            <a:off x="11251580" y="4691978"/>
            <a:ext cx="178420" cy="363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3415" y="6474076"/>
            <a:ext cx="11448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charset="0"/>
                <a:ea typeface="新細明體" charset="0"/>
              </a:rPr>
              <a:t>Soheila</a:t>
            </a:r>
            <a:r>
              <a:rPr lang="en-US" altLang="zh-TW" dirty="0">
                <a:latin typeface="Times New Roman" charset="0"/>
                <a:ea typeface="新細明體" charset="0"/>
              </a:rPr>
              <a:t> </a:t>
            </a:r>
            <a:r>
              <a:rPr lang="en-US" altLang="zh-TW" dirty="0" err="1">
                <a:latin typeface="Times New Roman" charset="0"/>
                <a:ea typeface="新細明體" charset="0"/>
              </a:rPr>
              <a:t>Mehrmolaei</a:t>
            </a:r>
            <a:r>
              <a:rPr lang="en-US" altLang="zh-TW" dirty="0">
                <a:latin typeface="Times New Roman" charset="0"/>
                <a:ea typeface="新細明體" charset="0"/>
              </a:rPr>
              <a:t>. A Brief Survey on Event Prediction Methods in Time Series 10.1007/978-3-319-18476-0_24, 2015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0752506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325</TotalTime>
  <Words>312</Words>
  <Application>Microsoft Macintosh PowerPoint</Application>
  <PresentationFormat>寬螢幕</PresentationFormat>
  <Paragraphs>74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Arial</vt:lpstr>
      <vt:lpstr>Gill Sans MT</vt:lpstr>
      <vt:lpstr>Impact</vt:lpstr>
      <vt:lpstr>Times New Roman</vt:lpstr>
      <vt:lpstr>Wingdings</vt:lpstr>
      <vt:lpstr>新細明體</vt:lpstr>
      <vt:lpstr>徽章</vt:lpstr>
      <vt:lpstr>PowerPoint 簡報</vt:lpstr>
      <vt:lpstr>Purpose</vt:lpstr>
      <vt:lpstr>DEmo</vt:lpstr>
      <vt:lpstr>DATA Source</vt:lpstr>
      <vt:lpstr>DATA Source</vt:lpstr>
      <vt:lpstr>DATA Source</vt:lpstr>
      <vt:lpstr>DATA Source</vt:lpstr>
      <vt:lpstr>DATA Source</vt:lpstr>
      <vt:lpstr>ALgorithm</vt:lpstr>
      <vt:lpstr>PowerPoint 簡報</vt:lpstr>
      <vt:lpstr>Estimation</vt:lpstr>
      <vt:lpstr>SVR Feature selection</vt:lpstr>
      <vt:lpstr>SVR Feature selection</vt:lpstr>
      <vt:lpstr>SVR Feature selection</vt:lpstr>
      <vt:lpstr>SVR Feature selection</vt:lpstr>
      <vt:lpstr>ARMA Helps</vt:lpstr>
      <vt:lpstr>Conclusion</vt:lpstr>
      <vt:lpstr>Next step: Event prediction…</vt:lpstr>
      <vt:lpstr>Next step: Event prediction…</vt:lpstr>
      <vt:lpstr>Thanks /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Metro Passenger Flow Prediction</dc:title>
  <dc:creator>Microsoft Office 使用者</dc:creator>
  <cp:lastModifiedBy>Microsoft Office 使用者</cp:lastModifiedBy>
  <cp:revision>19</cp:revision>
  <dcterms:created xsi:type="dcterms:W3CDTF">2016-06-26T15:44:17Z</dcterms:created>
  <dcterms:modified xsi:type="dcterms:W3CDTF">2016-06-27T03:30:55Z</dcterms:modified>
</cp:coreProperties>
</file>